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16"/>
  </p:notesMasterIdLst>
  <p:handoutMasterIdLst>
    <p:handoutMasterId r:id="rId17"/>
  </p:handoutMasterIdLst>
  <p:sldIdLst>
    <p:sldId id="377" r:id="rId2"/>
    <p:sldId id="360" r:id="rId3"/>
    <p:sldId id="354" r:id="rId4"/>
    <p:sldId id="378" r:id="rId5"/>
    <p:sldId id="359" r:id="rId6"/>
    <p:sldId id="361" r:id="rId7"/>
    <p:sldId id="383" r:id="rId8"/>
    <p:sldId id="384" r:id="rId9"/>
    <p:sldId id="372" r:id="rId10"/>
    <p:sldId id="362" r:id="rId11"/>
    <p:sldId id="379" r:id="rId12"/>
    <p:sldId id="368" r:id="rId13"/>
    <p:sldId id="380" r:id="rId14"/>
    <p:sldId id="385" r:id="rId15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Page Options" id="{7B6B4EC7-FC6D-4749-B97F-A2DEF9F32144}">
          <p14:sldIdLst>
            <p14:sldId id="377"/>
          </p14:sldIdLst>
        </p14:section>
        <p14:section name="Content Pages" id="{3C68DE92-C1C6-714A-8AF4-15E21920A072}">
          <p14:sldIdLst>
            <p14:sldId id="360"/>
            <p14:sldId id="354"/>
            <p14:sldId id="378"/>
            <p14:sldId id="359"/>
            <p14:sldId id="361"/>
            <p14:sldId id="383"/>
            <p14:sldId id="384"/>
            <p14:sldId id="372"/>
            <p14:sldId id="362"/>
            <p14:sldId id="379"/>
            <p14:sldId id="368"/>
            <p14:sldId id="380"/>
            <p14:sldId id="385"/>
          </p14:sldIdLst>
        </p14:section>
        <p14:section name="End Page" id="{2F30834D-CDFD-E940-8841-26779747EFE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677" userDrawn="1">
          <p15:clr>
            <a:srgbClr val="A4A3A4"/>
          </p15:clr>
        </p15:guide>
        <p15:guide id="2" pos="5469" userDrawn="1">
          <p15:clr>
            <a:srgbClr val="A4A3A4"/>
          </p15:clr>
        </p15:guide>
        <p15:guide id="3" orient="horz" pos="903">
          <p15:clr>
            <a:srgbClr val="A4A3A4"/>
          </p15:clr>
        </p15:guide>
        <p15:guide id="4" pos="3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091925"/>
    <a:srgbClr val="123451"/>
    <a:srgbClr val="07131C"/>
    <a:srgbClr val="0D263A"/>
    <a:srgbClr val="336699"/>
    <a:srgbClr val="00FF80"/>
    <a:srgbClr val="FF8000"/>
    <a:srgbClr val="FFCC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 autoAdjust="0"/>
    <p:restoredTop sz="96210" autoAdjust="0"/>
  </p:normalViewPr>
  <p:slideViewPr>
    <p:cSldViewPr>
      <p:cViewPr varScale="1">
        <p:scale>
          <a:sx n="111" d="100"/>
          <a:sy n="111" d="100"/>
        </p:scale>
        <p:origin x="1602" y="96"/>
      </p:cViewPr>
      <p:guideLst>
        <p:guide orient="horz" pos="677"/>
        <p:guide pos="5469"/>
        <p:guide orient="horz" pos="903"/>
        <p:guide pos="38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F7FF7-50CD-D74F-8521-E72DB68B670C}" type="datetimeFigureOut">
              <a:rPr lang="en-US" smtClean="0"/>
              <a:pPr/>
              <a:t>12/2/2017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6F62F-B370-7346-B33C-1C487BFE61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808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1DD9B-E140-4D76-B427-DF4838D859EA}" type="datetimeFigureOut">
              <a:rPr lang="en-US" smtClean="0"/>
              <a:pPr/>
              <a:t>12/2/2017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67C37-924A-4F8E-82E0-C3470BACC8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580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267C37-924A-4F8E-82E0-C3470BACC8B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7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267C37-924A-4F8E-82E0-C3470BACC8B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67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Background Image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595035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15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6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9" hasCustomPrompt="1"/>
          </p:nvPr>
        </p:nvSpPr>
        <p:spPr>
          <a:xfrm>
            <a:off x="609600" y="671513"/>
            <a:ext cx="1371600" cy="762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7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p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342900">
              <a:lnSpc>
                <a:spcPct val="85000"/>
              </a:lnSpc>
            </a:pP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26532" y="3197413"/>
            <a:ext cx="7574494" cy="2921872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1642264" y="0"/>
            <a:ext cx="12428528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029200" y="910939"/>
            <a:ext cx="41148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3"/>
            <a:ext cx="43434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9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2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352473" y="1223705"/>
            <a:ext cx="833750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1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2473" y="1439863"/>
            <a:ext cx="8332740" cy="4222751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342900" indent="-342900">
              <a:lnSpc>
                <a:spcPts val="18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500" baseline="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30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4"/>
            <a:ext cx="832961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  <a:lvl2pPr marL="557213" indent="-214313">
              <a:lnSpc>
                <a:spcPct val="120000"/>
              </a:lnSpc>
              <a:buSzPct val="100000"/>
              <a:buFont typeface="Arial"/>
              <a:buChar char="•"/>
              <a:defRPr sz="1200" baseline="0"/>
            </a:lvl2pPr>
            <a:lvl3pPr>
              <a:lnSpc>
                <a:spcPct val="120000"/>
              </a:lnSpc>
              <a:defRPr sz="1100" baseline="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74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4568266" y="939030"/>
            <a:ext cx="4575735" cy="5541819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4" y="1439864"/>
            <a:ext cx="3810584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75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776415"/>
            <a:ext cx="832961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marL="130302" marR="0" lvl="0" indent="-130302" algn="l" defTabSz="3429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10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18148" y="1345462"/>
            <a:ext cx="1748991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476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6349741"/>
            <a:ext cx="9144000" cy="5082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342900"/>
            <a:endParaRPr lang="en-US" sz="1400">
              <a:solidFill>
                <a:prstClr val="white"/>
              </a:solidFill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lIns="68580" tIns="34290" rIns="68580" bIns="34290"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Image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5" y="5263636"/>
            <a:ext cx="5014975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5" y="4525827"/>
            <a:ext cx="3688427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5" y="3826604"/>
            <a:ext cx="5285757" cy="647100"/>
          </a:xfrm>
          <a:prstGeom prst="rect">
            <a:avLst/>
          </a:prstGeom>
          <a:solidFill>
            <a:srgbClr val="2FC2D9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/>
        </p:nvSpPr>
        <p:spPr>
          <a:xfrm>
            <a:off x="781355" y="3328611"/>
            <a:ext cx="6488113" cy="923331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9" y="3276170"/>
            <a:ext cx="3731155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2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5" y="5263636"/>
            <a:ext cx="5014975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5" y="4525827"/>
            <a:ext cx="3688427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5" y="3826604"/>
            <a:ext cx="5285757" cy="647100"/>
          </a:xfrm>
          <a:prstGeom prst="rect">
            <a:avLst/>
          </a:prstGeom>
          <a:solidFill>
            <a:srgbClr val="2FC2D9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/>
        </p:nvSpPr>
        <p:spPr>
          <a:xfrm>
            <a:off x="781355" y="3328611"/>
            <a:ext cx="6488113" cy="923331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9" y="3276170"/>
            <a:ext cx="3731155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03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00707"/>
            <a:ext cx="9144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7281115" y="6560477"/>
            <a:ext cx="14935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72210" y="6564320"/>
            <a:ext cx="23164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 smtClean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04900" y="6601291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ogo_footer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30" y="6615683"/>
            <a:ext cx="476250" cy="1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6" r:id="rId8"/>
    <p:sldLayoutId id="2147483777" r:id="rId9"/>
    <p:sldLayoutId id="2147483778" r:id="rId10"/>
    <p:sldLayoutId id="2147483781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0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15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8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 descr="giants_causeway.jpg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585"/>
                    </a14:imgEffect>
                    <a14:imgEffect>
                      <a14:saturation sat="108000"/>
                    </a14:imgEffect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9" r="5539"/>
          <a:stretch/>
        </p:blipFill>
        <p:spPr>
          <a:effectLst>
            <a:glow rad="127000">
              <a:schemeClr val="accent1"/>
            </a:glow>
            <a:outerShdw blurRad="50800" dist="50800" dir="5400000" algn="ctr" rotWithShape="0">
              <a:srgbClr val="000000">
                <a:alpha val="70000"/>
              </a:srgbClr>
            </a:outerShdw>
          </a:effectLst>
        </p:spPr>
      </p:pic>
      <p:sp>
        <p:nvSpPr>
          <p:cNvPr id="2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631825" y="2075578"/>
            <a:ext cx="6910388" cy="1595821"/>
          </a:xfrm>
        </p:spPr>
        <p:txBody>
          <a:bodyPr/>
          <a:lstStyle/>
          <a:p>
            <a:r>
              <a:rPr lang="en-US" dirty="0" smtClean="0"/>
              <a:t>DWH for hotels’ booking </a:t>
            </a:r>
            <a:r>
              <a:rPr lang="en-US" dirty="0"/>
              <a:t>Analysis</a:t>
            </a:r>
          </a:p>
          <a:p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1" y="4453469"/>
            <a:ext cx="6488113" cy="500137"/>
          </a:xfrm>
        </p:spPr>
        <p:txBody>
          <a:bodyPr/>
          <a:lstStyle/>
          <a:p>
            <a:r>
              <a:rPr lang="en-US" dirty="0" smtClean="0"/>
              <a:t>Exit task for DWH &amp; ETL module</a:t>
            </a:r>
            <a:br>
              <a:rPr lang="en-US" dirty="0" smtClean="0"/>
            </a:br>
            <a:r>
              <a:rPr lang="en-US" dirty="0" smtClean="0"/>
              <a:t>Hanna Hul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DECEMBER 2, 2017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26" name="Picture Placeholder 25" descr="EPAM_LOGO_white_blue.png"/>
          <p:cNvPicPr>
            <a:picLocks noGrp="1" noChangeAspect="1"/>
          </p:cNvPicPr>
          <p:nvPr>
            <p:ph type="pic" sz="quarter" idx="19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038" b="-210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6984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3nf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152" t="11338" r="16981" b="13190"/>
          <a:stretch/>
        </p:blipFill>
        <p:spPr>
          <a:xfrm>
            <a:off x="0" y="808973"/>
            <a:ext cx="9220200" cy="568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1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9144000" cy="67665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Star schema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1097" t="11272" r="20300" b="10939"/>
          <a:stretch/>
        </p:blipFill>
        <p:spPr>
          <a:xfrm>
            <a:off x="457200" y="643588"/>
            <a:ext cx="8229600" cy="614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44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 eaLnBrk="0" fontAlgn="base" hangingPunct="0">
              <a:spcBef>
                <a:spcPts val="0"/>
              </a:spcBef>
            </a:pPr>
            <a:endParaRPr lang="fr-FR" sz="1200" dirty="0"/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3600" dirty="0" smtClean="0"/>
              <a:t>EXPLICIT CURSOR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3600" dirty="0" smtClean="0"/>
              <a:t>IMPLICIT CURSOR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3600" dirty="0" smtClean="0"/>
              <a:t>SCD_2 dimension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3600" dirty="0" smtClean="0"/>
              <a:t>* Partitioning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endParaRPr lang="en-US" sz="75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Some provided features</a:t>
            </a:r>
          </a:p>
        </p:txBody>
      </p:sp>
    </p:spTree>
    <p:extLst>
      <p:ext uri="{BB962C8B-B14F-4D97-AF65-F5344CB8AC3E}">
        <p14:creationId xmlns:p14="http://schemas.microsoft.com/office/powerpoint/2010/main" val="288544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1439865"/>
            <a:ext cx="6650037" cy="44275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FOR rec IN</a:t>
            </a:r>
          </a:p>
          <a:p>
            <a:pPr marL="0" indent="0">
              <a:buNone/>
            </a:pPr>
            <a:r>
              <a:rPr lang="en-US" sz="2000" dirty="0"/>
              <a:t>( SELECT DISTINCT </a:t>
            </a:r>
            <a:r>
              <a:rPr lang="en-US" sz="2000" dirty="0" err="1"/>
              <a:t>CCType</a:t>
            </a:r>
            <a:r>
              <a:rPr lang="en-US" sz="2000" dirty="0"/>
              <a:t> FROM </a:t>
            </a:r>
            <a:r>
              <a:rPr lang="en-US" sz="2000" dirty="0" err="1" smtClean="0"/>
              <a:t>wrk_customers</a:t>
            </a:r>
            <a:r>
              <a:rPr lang="en-US" sz="2000" dirty="0" smtClean="0"/>
              <a:t>)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LOOP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smtClean="0"/>
              <a:t>INSERT INTO </a:t>
            </a:r>
            <a:r>
              <a:rPr lang="en-US" sz="2000" dirty="0" err="1"/>
              <a:t>cls_card_types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</a:t>
            </a:r>
            <a:r>
              <a:rPr lang="en-US" sz="2000" dirty="0" smtClean="0"/>
              <a:t>			 ( CARD_TYPE_ID, </a:t>
            </a:r>
            <a:r>
              <a:rPr lang="en-US" sz="2000" dirty="0" err="1" smtClean="0"/>
              <a:t>CCType</a:t>
            </a:r>
            <a:r>
              <a:rPr lang="en-US" sz="2000" dirty="0" smtClean="0"/>
              <a:t> )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VALUES</a:t>
            </a:r>
          </a:p>
          <a:p>
            <a:pPr marL="0" indent="0">
              <a:buNone/>
            </a:pPr>
            <a:r>
              <a:rPr lang="en-US" sz="2000" dirty="0"/>
              <a:t>   </a:t>
            </a:r>
            <a:r>
              <a:rPr lang="en-US" sz="2000" dirty="0" smtClean="0"/>
              <a:t>			 ( </a:t>
            </a:r>
            <a:r>
              <a:rPr lang="en-US" sz="2000" dirty="0" err="1" smtClean="0"/>
              <a:t>seq_card_types.nextval</a:t>
            </a:r>
            <a:r>
              <a:rPr lang="en-US" sz="2000" dirty="0" smtClean="0"/>
              <a:t>, </a:t>
            </a:r>
            <a:r>
              <a:rPr lang="en-US" sz="2000" dirty="0" err="1" smtClean="0"/>
              <a:t>rec.CCType</a:t>
            </a:r>
            <a:r>
              <a:rPr lang="en-US" sz="2000" dirty="0" smtClean="0"/>
              <a:t> );</a:t>
            </a:r>
            <a:br>
              <a:rPr lang="en-US" sz="2000" dirty="0" smtClean="0"/>
            </a:br>
            <a:r>
              <a:rPr lang="en-US" sz="2000" dirty="0" smtClean="0"/>
              <a:t>END LOOP;</a:t>
            </a:r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11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6532" y="3197413"/>
            <a:ext cx="7574494" cy="1330172"/>
          </a:xfrm>
        </p:spPr>
        <p:txBody>
          <a:bodyPr>
            <a:spAutoFit/>
          </a:bodyPr>
          <a:lstStyle/>
          <a:p>
            <a:r>
              <a:rPr lang="en-US" sz="4800" dirty="0" smtClean="0"/>
              <a:t>THANK YOU FOR ATTENTION</a:t>
            </a:r>
            <a:endParaRPr lang="en-US"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665010" y="5651500"/>
            <a:ext cx="753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cap="all" dirty="0">
                <a:solidFill>
                  <a:prstClr val="white"/>
                </a:solidFill>
                <a:latin typeface="Arial Black"/>
                <a:ea typeface="+mj-ea"/>
                <a:cs typeface="Arial Black"/>
              </a:rPr>
              <a:t>PROJECT OVERVIEW</a:t>
            </a:r>
            <a:br>
              <a:rPr lang="en-US" sz="1200" cap="all" dirty="0">
                <a:solidFill>
                  <a:prstClr val="white"/>
                </a:solidFill>
                <a:latin typeface="Arial Black"/>
                <a:ea typeface="+mj-ea"/>
                <a:cs typeface="Arial Black"/>
              </a:rPr>
            </a:br>
            <a:r>
              <a:rPr lang="en-US" sz="1200" cap="all" dirty="0">
                <a:solidFill>
                  <a:prstClr val="white"/>
                </a:solidFill>
                <a:latin typeface="Arial Black"/>
                <a:ea typeface="+mj-ea"/>
                <a:cs typeface="Arial Black"/>
              </a:rPr>
              <a:t>BY</a:t>
            </a:r>
            <a:br>
              <a:rPr lang="en-US" sz="1200" cap="all" dirty="0">
                <a:solidFill>
                  <a:prstClr val="white"/>
                </a:solidFill>
                <a:latin typeface="Arial Black"/>
                <a:ea typeface="+mj-ea"/>
                <a:cs typeface="Arial Black"/>
              </a:rPr>
            </a:br>
            <a:r>
              <a:rPr lang="en-US" sz="1200" cap="all" dirty="0" smtClean="0">
                <a:solidFill>
                  <a:prstClr val="white"/>
                </a:solidFill>
                <a:latin typeface="Arial Black"/>
                <a:ea typeface="+mj-ea"/>
                <a:cs typeface="Arial Black"/>
              </a:rPr>
              <a:t>HANNA HUL</a:t>
            </a:r>
            <a:endParaRPr lang="en-US" sz="1400" b="1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05065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3631">
            <a:off x="4066387" y="1482259"/>
            <a:ext cx="4629797" cy="2557411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TARGET AUDIENCE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13788">
            <a:off x="3208346" y="4570184"/>
            <a:ext cx="3534001" cy="1098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3867">
            <a:off x="862282" y="3557482"/>
            <a:ext cx="2332135" cy="17491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800" y="1311746"/>
            <a:ext cx="48382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  <a:cs typeface="SimSun"/>
              </a:rPr>
              <a:t>    Analysts, managers, owners,</a:t>
            </a:r>
          </a:p>
          <a:p>
            <a:r>
              <a:rPr lang="en-US" sz="2400" b="1" dirty="0" smtClean="0">
                <a:solidFill>
                  <a:schemeClr val="tx2"/>
                </a:solidFill>
                <a:cs typeface="SimSun"/>
              </a:rPr>
              <a:t>marketing expert of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tx2"/>
                </a:solidFill>
                <a:cs typeface="SimSun"/>
              </a:rPr>
              <a:t>hotel booking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tx2"/>
                </a:solidFill>
                <a:cs typeface="SimSun"/>
              </a:rPr>
              <a:t>hotels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/>
              </a:solidFill>
              <a:cs typeface="SimSun"/>
            </a:endParaRPr>
          </a:p>
        </p:txBody>
      </p:sp>
    </p:spTree>
    <p:extLst>
      <p:ext uri="{BB962C8B-B14F-4D97-AF65-F5344CB8AC3E}">
        <p14:creationId xmlns:p14="http://schemas.microsoft.com/office/powerpoint/2010/main" val="2627450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2200" y="2895601"/>
            <a:ext cx="3962400" cy="1524000"/>
          </a:xfrm>
        </p:spPr>
        <p:txBody>
          <a:bodyPr>
            <a:noAutofit/>
          </a:bodyPr>
          <a:lstStyle/>
          <a:p>
            <a:pPr marL="214313" lvl="1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</a:pPr>
            <a:endParaRPr lang="en-US" sz="1400" dirty="0" smtClean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Problems because of poor data 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05000"/>
            <a:ext cx="7772400" cy="325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1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194" y="1219201"/>
            <a:ext cx="6222206" cy="2971800"/>
          </a:xfrm>
        </p:spPr>
        <p:txBody>
          <a:bodyPr>
            <a:noAutofit/>
          </a:bodyPr>
          <a:lstStyle/>
          <a:p>
            <a:pPr marL="0" lvl="1" indent="0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  <a:buNone/>
            </a:pPr>
            <a:endParaRPr lang="en-US" sz="1400" dirty="0" smtClean="0"/>
          </a:p>
          <a:p>
            <a:pPr marL="214313" lvl="1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</a:pPr>
            <a:r>
              <a:rPr lang="en-US" sz="2400" dirty="0" smtClean="0"/>
              <a:t>If you have actual data, your clients will be </a:t>
            </a:r>
            <a:r>
              <a:rPr lang="en-US" sz="2400" dirty="0"/>
              <a:t>yours </a:t>
            </a:r>
            <a:r>
              <a:rPr lang="en-US" sz="2400" dirty="0" smtClean="0"/>
              <a:t>forever </a:t>
            </a:r>
            <a:endParaRPr lang="en-US" sz="2400" dirty="0" smtClean="0"/>
          </a:p>
          <a:p>
            <a:pPr marL="214313" lvl="1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</a:pPr>
            <a:r>
              <a:rPr lang="en-US" sz="2400" dirty="0" smtClean="0"/>
              <a:t>The DWH gives the possibility to follow clients’ demand. You will be ahead, not behind your clients.</a:t>
            </a:r>
          </a:p>
          <a:p>
            <a:pPr marL="214313" lvl="1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</a:pPr>
            <a:r>
              <a:rPr lang="en-US" sz="2400" dirty="0" smtClean="0"/>
              <a:t>Marketing </a:t>
            </a:r>
          </a:p>
          <a:p>
            <a:pPr marL="214313" lvl="1" fontAlgn="base">
              <a:lnSpc>
                <a:spcPct val="130000"/>
              </a:lnSpc>
              <a:spcBef>
                <a:spcPts val="0"/>
              </a:spcBef>
              <a:buClr>
                <a:schemeClr val="accent2"/>
              </a:buClr>
            </a:pPr>
            <a:r>
              <a:rPr lang="en-US" sz="2400" dirty="0" smtClean="0"/>
              <a:t>Reporting improvement </a:t>
            </a:r>
            <a:br>
              <a:rPr lang="en-US" sz="2400" dirty="0" smtClean="0"/>
            </a:br>
            <a:r>
              <a:rPr lang="en-US" sz="2400" dirty="0" smtClean="0"/>
              <a:t>or implementing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Benefits of DWH implementing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3464052"/>
            <a:ext cx="4343400" cy="240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1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Flow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63" y="1732147"/>
            <a:ext cx="8329612" cy="3941393"/>
          </a:xfrm>
        </p:spPr>
      </p:pic>
    </p:spTree>
    <p:extLst>
      <p:ext uri="{BB962C8B-B14F-4D97-AF65-F5344CB8AC3E}">
        <p14:creationId xmlns:p14="http://schemas.microsoft.com/office/powerpoint/2010/main" val="3332291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lvl="1" indent="0" eaLnBrk="0" fontAlgn="base" hangingPunct="0">
              <a:spcBef>
                <a:spcPts val="0"/>
              </a:spcBef>
              <a:buNone/>
            </a:pPr>
            <a:r>
              <a:rPr lang="en-US" sz="2400" dirty="0" smtClean="0"/>
              <a:t>.csv/.txt files </a:t>
            </a:r>
          </a:p>
          <a:p>
            <a:pPr lvl="2" eaLnBrk="0" fontAlgn="base" hangingPunct="0">
              <a:spcBef>
                <a:spcPts val="0"/>
              </a:spcBef>
            </a:pPr>
            <a:r>
              <a:rPr lang="en-US" sz="2400" dirty="0" smtClean="0"/>
              <a:t>Bank names</a:t>
            </a:r>
          </a:p>
          <a:p>
            <a:pPr lvl="2" eaLnBrk="0" fontAlgn="base" hangingPunct="0">
              <a:spcBef>
                <a:spcPts val="0"/>
              </a:spcBef>
            </a:pPr>
            <a:r>
              <a:rPr lang="en-US" sz="2400" dirty="0" smtClean="0"/>
              <a:t>Customers with the locations</a:t>
            </a:r>
          </a:p>
          <a:p>
            <a:pPr lvl="2" eaLnBrk="0" fontAlgn="base" hangingPunct="0">
              <a:spcBef>
                <a:spcPts val="0"/>
              </a:spcBef>
            </a:pPr>
            <a:r>
              <a:rPr lang="en-US" sz="2400" dirty="0" smtClean="0"/>
              <a:t>Hotels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endParaRPr lang="en-US" sz="2400" dirty="0" smtClean="0"/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endParaRPr lang="en-US" sz="2400" dirty="0" smtClean="0"/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2400" dirty="0" err="1" smtClean="0"/>
              <a:t>Dbms_random.NORMAL</a:t>
            </a:r>
            <a:r>
              <a:rPr lang="en-US" sz="2400" dirty="0" smtClean="0"/>
              <a:t>() ,</a:t>
            </a:r>
            <a:endParaRPr lang="en-US" sz="2400" dirty="0"/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r>
              <a:rPr lang="en-US" sz="2400" dirty="0" err="1" smtClean="0"/>
              <a:t>Dbms_random.value</a:t>
            </a:r>
            <a:r>
              <a:rPr lang="en-US" sz="2400" dirty="0" smtClean="0"/>
              <a:t>() </a:t>
            </a:r>
            <a:r>
              <a:rPr lang="en-US" sz="2400" dirty="0"/>
              <a:t>,</a:t>
            </a:r>
          </a:p>
          <a:p>
            <a:pPr marL="685800" lvl="2" indent="0" eaLnBrk="0" fontAlgn="base" hangingPunct="0">
              <a:spcBef>
                <a:spcPts val="0"/>
              </a:spcBef>
              <a:buNone/>
            </a:pPr>
            <a:endParaRPr lang="en-US" sz="9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653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23" t="14193" r="39910" b="51673"/>
          <a:stretch/>
        </p:blipFill>
        <p:spPr>
          <a:xfrm>
            <a:off x="457200" y="1447800"/>
            <a:ext cx="8015749" cy="306781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65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88" t="10769" r="37692" b="24616"/>
          <a:stretch/>
        </p:blipFill>
        <p:spPr>
          <a:xfrm>
            <a:off x="304800" y="762000"/>
            <a:ext cx="8534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911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generation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381000" y="1219200"/>
            <a:ext cx="8305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 smtClean="0"/>
              <a:t>Abs ( round ( </a:t>
            </a:r>
            <a:r>
              <a:rPr lang="en-US" sz="2000" dirty="0" err="1" smtClean="0"/>
              <a:t>DBMS_RANDOM.normal</a:t>
            </a:r>
            <a:r>
              <a:rPr lang="en-US" sz="2000" dirty="0" smtClean="0"/>
              <a:t> * 8000 </a:t>
            </a:r>
            <a:r>
              <a:rPr lang="en-US" sz="2000" dirty="0"/>
              <a:t>+ </a:t>
            </a:r>
            <a:r>
              <a:rPr lang="en-US" sz="2000" dirty="0" err="1" smtClean="0"/>
              <a:t>DBMS_RANDOM.normal</a:t>
            </a:r>
            <a:r>
              <a:rPr lang="en-US" sz="2000" dirty="0" smtClean="0"/>
              <a:t> * 1000 </a:t>
            </a:r>
            <a:r>
              <a:rPr lang="en-US" sz="2000" dirty="0"/>
              <a:t>+ </a:t>
            </a:r>
            <a:r>
              <a:rPr lang="en-US" sz="2000" dirty="0" err="1" smtClean="0"/>
              <a:t>DBMS_RANDOM.normal</a:t>
            </a:r>
            <a:r>
              <a:rPr lang="en-US" sz="2000" dirty="0" smtClean="0"/>
              <a:t> * 100 </a:t>
            </a:r>
            <a:r>
              <a:rPr lang="en-US" sz="2000" dirty="0"/>
              <a:t>+ </a:t>
            </a:r>
            <a:r>
              <a:rPr lang="en-US" sz="2000" dirty="0" smtClean="0"/>
              <a:t>9000 ) ),</a:t>
            </a:r>
            <a:endParaRPr lang="en-US" sz="2000" dirty="0"/>
          </a:p>
          <a:p>
            <a:pPr algn="just"/>
            <a:r>
              <a:rPr lang="en-US" sz="2000" dirty="0"/>
              <a:t> </a:t>
            </a:r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 smtClean="0"/>
          </a:p>
          <a:p>
            <a:pPr algn="just"/>
            <a:r>
              <a:rPr lang="en-US" sz="2000" dirty="0" smtClean="0"/>
              <a:t> </a:t>
            </a:r>
            <a:r>
              <a:rPr lang="en-US" sz="2000" dirty="0"/>
              <a:t>TRUNC ( </a:t>
            </a:r>
            <a:r>
              <a:rPr lang="en-US" sz="2000" dirty="0" err="1"/>
              <a:t>sysdate</a:t>
            </a:r>
            <a:r>
              <a:rPr lang="en-US" sz="2000" dirty="0"/>
              <a:t>   + </a:t>
            </a:r>
            <a:r>
              <a:rPr lang="en-US" sz="2000" dirty="0" err="1"/>
              <a:t>dbms_random.value</a:t>
            </a:r>
            <a:r>
              <a:rPr lang="en-US" sz="2000" dirty="0"/>
              <a:t> ( -1500, 1500 ) ),</a:t>
            </a:r>
          </a:p>
          <a:p>
            <a:pPr algn="just"/>
            <a:r>
              <a:rPr lang="en-US" sz="2000" dirty="0"/>
              <a:t>  </a:t>
            </a:r>
          </a:p>
          <a:p>
            <a:pPr algn="just"/>
            <a:r>
              <a:rPr lang="en-US" sz="2000" dirty="0"/>
              <a:t> </a:t>
            </a:r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r>
              <a:rPr lang="en-US" sz="2000" dirty="0" smtClean="0"/>
              <a:t>ROUND </a:t>
            </a:r>
            <a:r>
              <a:rPr lang="en-US" sz="2000" dirty="0"/>
              <a:t>( ABS </a:t>
            </a:r>
            <a:r>
              <a:rPr lang="en-US" sz="2000" dirty="0" smtClean="0"/>
              <a:t>(  </a:t>
            </a:r>
            <a:r>
              <a:rPr lang="en-US" sz="2000" dirty="0" err="1" smtClean="0"/>
              <a:t>dbms_random.normal</a:t>
            </a:r>
            <a:r>
              <a:rPr lang="en-US" sz="2000" dirty="0" smtClean="0"/>
              <a:t>  </a:t>
            </a:r>
            <a:r>
              <a:rPr lang="en-US" sz="2000" dirty="0"/>
              <a:t>*</a:t>
            </a:r>
          </a:p>
          <a:p>
            <a:pPr algn="just"/>
            <a:r>
              <a:rPr lang="en-US" sz="2000" dirty="0"/>
              <a:t>    </a:t>
            </a:r>
            <a:r>
              <a:rPr lang="en-US" sz="2000" dirty="0" smtClean="0"/>
              <a:t>( SELECT  </a:t>
            </a:r>
            <a:r>
              <a:rPr lang="en-US" sz="2000" dirty="0"/>
              <a:t>COUNT ( * </a:t>
            </a:r>
            <a:r>
              <a:rPr lang="en-US" sz="2000" dirty="0" smtClean="0"/>
              <a:t>) FROM bl_3nf.ce_hotels ) / 20</a:t>
            </a:r>
            <a:r>
              <a:rPr lang="en-US" sz="2000" dirty="0"/>
              <a:t>) + </a:t>
            </a:r>
            <a:r>
              <a:rPr lang="en-US" sz="2000" dirty="0" err="1"/>
              <a:t>dbms_random.value</a:t>
            </a:r>
            <a:r>
              <a:rPr lang="en-US" sz="2000" dirty="0"/>
              <a:t> ( 0.51</a:t>
            </a:r>
            <a:r>
              <a:rPr lang="en-US" sz="2000" dirty="0" smtClean="0"/>
              <a:t>, ( SELECT COUNT </a:t>
            </a:r>
            <a:r>
              <a:rPr lang="en-US" sz="2000" dirty="0"/>
              <a:t>( * </a:t>
            </a:r>
            <a:r>
              <a:rPr lang="en-US" sz="2000" dirty="0" smtClean="0"/>
              <a:t>) FROM bl_3nf.ce_hotels ) /</a:t>
            </a:r>
            <a:r>
              <a:rPr lang="en-US" sz="2000" dirty="0"/>
              <a:t>5 ) ) AS </a:t>
            </a:r>
            <a:r>
              <a:rPr lang="en-US" sz="2000" dirty="0" err="1"/>
              <a:t>hotel_id</a:t>
            </a:r>
            <a:r>
              <a:rPr lang="en-US" sz="2000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85106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ontent Slides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ppt/theme/themeOverride2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ppt/theme/themeOverride3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21326</TotalTime>
  <Words>218</Words>
  <Application>Microsoft Office PowerPoint</Application>
  <PresentationFormat>On-screen Show (4:3)</PresentationFormat>
  <Paragraphs>57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SimSun</vt:lpstr>
      <vt:lpstr>Arial</vt:lpstr>
      <vt:lpstr>Arial Black</vt:lpstr>
      <vt:lpstr>Calibri</vt:lpstr>
      <vt:lpstr>Trebuchet MS</vt:lpstr>
      <vt:lpstr>1_Content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</dc:title>
  <dc:subject>&lt;Project Name&gt;</dc:subject>
  <dc:creator>orgmarketingbrandbaselineteam@epam.com</dc:creator>
  <cp:lastModifiedBy>Hanna Hul</cp:lastModifiedBy>
  <cp:revision>623</cp:revision>
  <cp:lastPrinted>2011-12-05T22:59:34Z</cp:lastPrinted>
  <dcterms:created xsi:type="dcterms:W3CDTF">2011-09-13T23:33:50Z</dcterms:created>
  <dcterms:modified xsi:type="dcterms:W3CDTF">2017-12-02T08:14:55Z</dcterms:modified>
  <cp:category>Project-related Documents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ID">
    <vt:lpwstr>Project ID</vt:lpwstr>
  </property>
</Properties>
</file>